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8" r:id="rId3"/>
    <p:sldMasterId id="2147483701" r:id="rId4"/>
    <p:sldMasterId id="2147483714" r:id="rId5"/>
    <p:sldMasterId id="2147483739" r:id="rId6"/>
  </p:sldMasterIdLst>
  <p:notesMasterIdLst>
    <p:notesMasterId r:id="rId26"/>
  </p:notesMasterIdLst>
  <p:handoutMasterIdLst>
    <p:handoutMasterId r:id="rId27"/>
  </p:handoutMasterIdLst>
  <p:sldIdLst>
    <p:sldId id="435" r:id="rId7"/>
    <p:sldId id="283" r:id="rId8"/>
    <p:sldId id="494" r:id="rId9"/>
    <p:sldId id="495" r:id="rId10"/>
    <p:sldId id="496" r:id="rId11"/>
    <p:sldId id="477" r:id="rId12"/>
    <p:sldId id="424" r:id="rId13"/>
    <p:sldId id="479" r:id="rId14"/>
    <p:sldId id="499" r:id="rId15"/>
    <p:sldId id="498" r:id="rId16"/>
    <p:sldId id="493" r:id="rId17"/>
    <p:sldId id="458" r:id="rId18"/>
    <p:sldId id="500" r:id="rId19"/>
    <p:sldId id="503" r:id="rId20"/>
    <p:sldId id="504" r:id="rId21"/>
    <p:sldId id="505" r:id="rId22"/>
    <p:sldId id="507" r:id="rId23"/>
    <p:sldId id="508" r:id="rId24"/>
    <p:sldId id="509" r:id="rId2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528D"/>
    <a:srgbClr val="808080"/>
    <a:srgbClr val="9F9F9F"/>
    <a:srgbClr val="014171"/>
    <a:srgbClr val="000000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196" autoAdjust="0"/>
    <p:restoredTop sz="96586" autoAdjust="0"/>
  </p:normalViewPr>
  <p:slideViewPr>
    <p:cSldViewPr snapToGrid="0">
      <p:cViewPr varScale="1">
        <p:scale>
          <a:sx n="114" d="100"/>
          <a:sy n="114" d="100"/>
        </p:scale>
        <p:origin x="141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-3132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170584" cy="480388"/>
          </a:xfrm>
          <a:prstGeom prst="rect">
            <a:avLst/>
          </a:prstGeom>
        </p:spPr>
        <p:txBody>
          <a:bodyPr vert="horz" lIns="93923" tIns="46962" rIns="93923" bIns="46962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5" y="0"/>
            <a:ext cx="3170584" cy="480388"/>
          </a:xfrm>
          <a:prstGeom prst="rect">
            <a:avLst/>
          </a:prstGeom>
        </p:spPr>
        <p:txBody>
          <a:bodyPr vert="horz" lIns="93923" tIns="46962" rIns="93923" bIns="46962" rtlCol="0"/>
          <a:lstStyle>
            <a:lvl1pPr algn="r">
              <a:defRPr sz="1100"/>
            </a:lvl1pPr>
          </a:lstStyle>
          <a:p>
            <a:fld id="{A934D681-4398-4FA9-B9C5-B596F1CF9311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119173"/>
            <a:ext cx="3170584" cy="480388"/>
          </a:xfrm>
          <a:prstGeom prst="rect">
            <a:avLst/>
          </a:prstGeom>
        </p:spPr>
        <p:txBody>
          <a:bodyPr vert="horz" lIns="93923" tIns="46962" rIns="93923" bIns="46962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5" y="9119173"/>
            <a:ext cx="3170584" cy="480388"/>
          </a:xfrm>
          <a:prstGeom prst="rect">
            <a:avLst/>
          </a:prstGeom>
        </p:spPr>
        <p:txBody>
          <a:bodyPr vert="horz" lIns="93923" tIns="46962" rIns="93923" bIns="46962" rtlCol="0" anchor="b"/>
          <a:lstStyle>
            <a:lvl1pPr algn="r">
              <a:defRPr sz="1100"/>
            </a:lvl1pPr>
          </a:lstStyle>
          <a:p>
            <a:fld id="{4F85FAEC-7280-47E5-91D4-42341BF6A2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98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08" tIns="47855" rIns="95708" bIns="47855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5708" tIns="47855" rIns="95708" bIns="47855" rtlCol="0"/>
          <a:lstStyle>
            <a:lvl1pPr algn="r">
              <a:defRPr sz="1100"/>
            </a:lvl1pPr>
          </a:lstStyle>
          <a:p>
            <a:fld id="{63F9CDB7-3F64-4992-AAA5-AB6AB398F4F0}" type="datetimeFigureOut">
              <a:rPr lang="en-US" smtClean="0"/>
              <a:pPr/>
              <a:t>2/25/2020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2188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08" tIns="47855" rIns="95708" bIns="4785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5708" tIns="47855" rIns="95708" bIns="4785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708" tIns="47855" rIns="95708" bIns="47855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5708" tIns="47855" rIns="95708" bIns="47855" rtlCol="0" anchor="b"/>
          <a:lstStyle>
            <a:lvl1pPr algn="r">
              <a:defRPr sz="1100"/>
            </a:lvl1pPr>
          </a:lstStyle>
          <a:p>
            <a:fld id="{E09FF976-E004-476F-9E31-84CAE0F9AA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22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FF976-E004-476F-9E31-84CAE0F9AA4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55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FF976-E004-476F-9E31-84CAE0F9AA4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81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B7AE1-8540-4B47-95A2-7DE0D93C240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177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5730">
              <a:defRPr/>
            </a:pPr>
            <a:r>
              <a:rPr lang="en-US" sz="1100" dirty="0"/>
              <a:t>Before Marking CUI, it is important to understand that there are two types of CUI,</a:t>
            </a:r>
          </a:p>
          <a:p>
            <a:pPr defTabSz="905730">
              <a:defRPr/>
            </a:pPr>
            <a:r>
              <a:rPr lang="en-US" sz="1100" dirty="0"/>
              <a:t>CUI Specified is sensitive information for which laws, regulations and Government-wide polices – or authorities - call for specific protections.</a:t>
            </a:r>
          </a:p>
          <a:p>
            <a:pPr defTabSz="905730">
              <a:defRPr/>
            </a:pPr>
            <a:r>
              <a:rPr lang="en-US" sz="1100" dirty="0"/>
              <a:t>For CUI Basic the authorities do not.</a:t>
            </a:r>
          </a:p>
          <a:p>
            <a:pPr defTabSz="905730">
              <a:defRPr/>
            </a:pPr>
            <a:r>
              <a:rPr lang="en-US" sz="1100" dirty="0"/>
              <a:t>CUI Specified must be marked in a different way.</a:t>
            </a:r>
          </a:p>
          <a:p>
            <a:pPr defTabSz="905730">
              <a:defRPr/>
            </a:pPr>
            <a:endParaRPr lang="en-US" sz="11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FF976-E004-476F-9E31-84CAE0F9AA4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76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leanorSmith\Documents\work\NARA\1805_NARA_CUI_new_front_cvr_fina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681789" y="1820779"/>
            <a:ext cx="3336758" cy="449179"/>
          </a:xfrm>
          <a:prstGeom prst="rect">
            <a:avLst/>
          </a:prstGeom>
          <a:solidFill>
            <a:srgbClr val="014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604001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04001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B38C93-A007-49C2-B728-A62744C844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10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23975"/>
            <a:ext cx="2057400" cy="49339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23975"/>
            <a:ext cx="6019800" cy="493395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604001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04001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A29E0-CEA7-487A-882A-AA039D1606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64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66294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447800"/>
            <a:ext cx="8229600" cy="494982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FA37067A-17BF-48BD-9A64-1CA5DB7988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75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esmith\AppData\Local\Microsoft\Windows\Temporary Internet Files\Content.Outlook\4KZZ3KAQ\1805_NARA_CUI_new_back_cover_V2 (3)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383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5" descr="PPTLinda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8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0" y="5314950"/>
            <a:ext cx="9144000" cy="990600"/>
          </a:xfrm>
          <a:prstGeom prst="rect">
            <a:avLst/>
          </a:prstGeom>
          <a:solidFill>
            <a:srgbClr val="0227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0" y="6353563"/>
            <a:ext cx="9144000" cy="161925"/>
          </a:xfrm>
          <a:prstGeom prst="rect">
            <a:avLst/>
          </a:prstGeom>
          <a:solidFill>
            <a:srgbClr val="ADAD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9144000" cy="180975"/>
          </a:xfrm>
          <a:prstGeom prst="rect">
            <a:avLst/>
          </a:prstGeom>
          <a:solidFill>
            <a:srgbClr val="0227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8" name="Picture 22" descr="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537210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1" name="Rectangle 23"/>
          <p:cNvSpPr>
            <a:spLocks noGrp="1" noChangeArrowheads="1"/>
          </p:cNvSpPr>
          <p:nvPr>
            <p:ph type="ctrTitle"/>
          </p:nvPr>
        </p:nvSpPr>
        <p:spPr>
          <a:xfrm>
            <a:off x="139700" y="425450"/>
            <a:ext cx="8823325" cy="1470025"/>
          </a:xfrm>
        </p:spPr>
        <p:txBody>
          <a:bodyPr/>
          <a:lstStyle>
            <a:lvl1pPr algn="r">
              <a:defRPr sz="3600"/>
            </a:lvl1pPr>
          </a:lstStyle>
          <a:p>
            <a:endParaRPr lang="en-US" dirty="0"/>
          </a:p>
        </p:txBody>
      </p:sp>
      <p:sp>
        <p:nvSpPr>
          <p:cNvPr id="7192" name="Rectangle 24"/>
          <p:cNvSpPr>
            <a:spLocks noGrp="1" noChangeArrowheads="1"/>
          </p:cNvSpPr>
          <p:nvPr>
            <p:ph type="subTitle" idx="1"/>
          </p:nvPr>
        </p:nvSpPr>
        <p:spPr>
          <a:xfrm>
            <a:off x="634483" y="1943100"/>
            <a:ext cx="8338068" cy="5524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7"/>
          <p:cNvSpPr>
            <a:spLocks noGrp="1" noChangeArrowheads="1"/>
          </p:cNvSpPr>
          <p:nvPr>
            <p:ph type="dt" sz="half" idx="10"/>
          </p:nvPr>
        </p:nvSpPr>
        <p:spPr>
          <a:xfrm>
            <a:off x="503853" y="6523659"/>
            <a:ext cx="2133600" cy="3576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97157"/>
            <a:ext cx="2895600" cy="3841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Unclassified</a:t>
            </a:r>
          </a:p>
        </p:txBody>
      </p:sp>
      <p:sp>
        <p:nvSpPr>
          <p:cNvPr id="13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83161"/>
            <a:ext cx="2133600" cy="3981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F962018-7F61-4724-AF69-73D6D4D84E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10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439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474075" cy="5029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xfrm>
            <a:off x="429768" y="6546342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46977"/>
            <a:ext cx="2895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307138" y="6537833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C1E0D-F59C-477B-8065-1BC4F4E216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036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C22FB-93D0-467E-A3ED-AC2FE78432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523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038" y="1438275"/>
            <a:ext cx="2955925" cy="4602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16363" y="1438275"/>
            <a:ext cx="2957512" cy="4602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4D5FC-BC74-4419-9FCA-07F4D3B463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15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EA164-18E9-49C9-A11E-7C9FBFC91D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082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10C42-D73C-4CED-9A03-7422DEE441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64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7B29C-63BA-49AD-9109-B3E168F59A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68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691A5-7A40-4855-9764-1A11E413570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480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FA498-7921-430B-9ADA-8A46CB642CC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36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B5FFB-A71E-4283-91A9-5CAF083153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48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03AD8-D074-4C75-975B-8C69461AC4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177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0388" y="265113"/>
            <a:ext cx="2033587" cy="5775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038" y="265113"/>
            <a:ext cx="5949950" cy="5775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AE911-E82C-43FA-A7DC-238BE5B8B85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137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5" descr="PPTLinda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8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0" y="5314950"/>
            <a:ext cx="9144000" cy="990600"/>
          </a:xfrm>
          <a:prstGeom prst="rect">
            <a:avLst/>
          </a:prstGeom>
          <a:solidFill>
            <a:srgbClr val="0227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0" y="6353563"/>
            <a:ext cx="9144000" cy="161925"/>
          </a:xfrm>
          <a:prstGeom prst="rect">
            <a:avLst/>
          </a:prstGeom>
          <a:solidFill>
            <a:srgbClr val="ADAD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9144000" cy="180975"/>
          </a:xfrm>
          <a:prstGeom prst="rect">
            <a:avLst/>
          </a:prstGeom>
          <a:solidFill>
            <a:srgbClr val="0227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8" name="Picture 22" descr="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537210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1" name="Rectangle 23"/>
          <p:cNvSpPr>
            <a:spLocks noGrp="1" noChangeArrowheads="1"/>
          </p:cNvSpPr>
          <p:nvPr>
            <p:ph type="ctrTitle"/>
          </p:nvPr>
        </p:nvSpPr>
        <p:spPr>
          <a:xfrm>
            <a:off x="139700" y="425450"/>
            <a:ext cx="8823325" cy="1470025"/>
          </a:xfrm>
        </p:spPr>
        <p:txBody>
          <a:bodyPr/>
          <a:lstStyle>
            <a:lvl1pPr algn="r">
              <a:defRPr sz="3600"/>
            </a:lvl1pPr>
          </a:lstStyle>
          <a:p>
            <a:endParaRPr lang="en-US" dirty="0"/>
          </a:p>
        </p:txBody>
      </p:sp>
      <p:sp>
        <p:nvSpPr>
          <p:cNvPr id="7192" name="Rectangle 24"/>
          <p:cNvSpPr>
            <a:spLocks noGrp="1" noChangeArrowheads="1"/>
          </p:cNvSpPr>
          <p:nvPr>
            <p:ph type="subTitle" idx="1"/>
          </p:nvPr>
        </p:nvSpPr>
        <p:spPr>
          <a:xfrm>
            <a:off x="634483" y="1943100"/>
            <a:ext cx="8338068" cy="5524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7"/>
          <p:cNvSpPr>
            <a:spLocks noGrp="1" noChangeArrowheads="1"/>
          </p:cNvSpPr>
          <p:nvPr>
            <p:ph type="dt" sz="half" idx="10"/>
          </p:nvPr>
        </p:nvSpPr>
        <p:spPr>
          <a:xfrm>
            <a:off x="503853" y="6523659"/>
            <a:ext cx="2133600" cy="3576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97157"/>
            <a:ext cx="2895600" cy="3841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Unclassified</a:t>
            </a:r>
          </a:p>
        </p:txBody>
      </p:sp>
      <p:sp>
        <p:nvSpPr>
          <p:cNvPr id="13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83161"/>
            <a:ext cx="2133600" cy="3981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F962018-7F61-4724-AF69-73D6D4D84E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92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7038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474075" cy="5029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xfrm>
            <a:off x="429768" y="6546342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46977"/>
            <a:ext cx="2895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307138" y="6537833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C1E0D-F59C-477B-8065-1BC4F4E216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345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C22FB-93D0-467E-A3ED-AC2FE78432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61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604001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C0D52-411F-44E7-BEF3-ADD559262F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386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038" y="1438275"/>
            <a:ext cx="2955925" cy="4602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16363" y="1438275"/>
            <a:ext cx="2957512" cy="4602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4D5FC-BC74-4419-9FCA-07F4D3B463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678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EA164-18E9-49C9-A11E-7C9FBFC91D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8884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7B29C-63BA-49AD-9109-B3E168F59A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337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691A5-7A40-4855-9764-1A11E413570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007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FA498-7921-430B-9ADA-8A46CB642CC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761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B5FFB-A71E-4283-91A9-5CAF083153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5134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03AD8-D074-4C75-975B-8C69461AC4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7918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0388" y="265113"/>
            <a:ext cx="2033587" cy="5775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038" y="265113"/>
            <a:ext cx="5949950" cy="5775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AE911-E82C-43FA-A7DC-238BE5B8B85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1992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5" descr="PPTLinda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8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0" y="5314950"/>
            <a:ext cx="9144000" cy="990600"/>
          </a:xfrm>
          <a:prstGeom prst="rect">
            <a:avLst/>
          </a:prstGeom>
          <a:solidFill>
            <a:srgbClr val="0227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0" y="6353563"/>
            <a:ext cx="9144000" cy="161925"/>
          </a:xfrm>
          <a:prstGeom prst="rect">
            <a:avLst/>
          </a:prstGeom>
          <a:solidFill>
            <a:srgbClr val="ADAD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9144000" cy="180975"/>
          </a:xfrm>
          <a:prstGeom prst="rect">
            <a:avLst/>
          </a:prstGeom>
          <a:solidFill>
            <a:srgbClr val="0227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8" name="Picture 22" descr="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537210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1" name="Rectangle 23"/>
          <p:cNvSpPr>
            <a:spLocks noGrp="1" noChangeArrowheads="1"/>
          </p:cNvSpPr>
          <p:nvPr>
            <p:ph type="ctrTitle"/>
          </p:nvPr>
        </p:nvSpPr>
        <p:spPr>
          <a:xfrm>
            <a:off x="139700" y="425450"/>
            <a:ext cx="8823325" cy="1470025"/>
          </a:xfrm>
        </p:spPr>
        <p:txBody>
          <a:bodyPr/>
          <a:lstStyle>
            <a:lvl1pPr algn="r">
              <a:defRPr sz="3600"/>
            </a:lvl1pPr>
          </a:lstStyle>
          <a:p>
            <a:endParaRPr lang="en-US" dirty="0"/>
          </a:p>
        </p:txBody>
      </p:sp>
      <p:sp>
        <p:nvSpPr>
          <p:cNvPr id="7192" name="Rectangle 24"/>
          <p:cNvSpPr>
            <a:spLocks noGrp="1" noChangeArrowheads="1"/>
          </p:cNvSpPr>
          <p:nvPr>
            <p:ph type="subTitle" idx="1"/>
          </p:nvPr>
        </p:nvSpPr>
        <p:spPr>
          <a:xfrm>
            <a:off x="634483" y="1943100"/>
            <a:ext cx="8338068" cy="5524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7"/>
          <p:cNvSpPr>
            <a:spLocks noGrp="1" noChangeArrowheads="1"/>
          </p:cNvSpPr>
          <p:nvPr>
            <p:ph type="dt" sz="half" idx="10"/>
          </p:nvPr>
        </p:nvSpPr>
        <p:spPr>
          <a:xfrm>
            <a:off x="503853" y="6523659"/>
            <a:ext cx="2133600" cy="3576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97157"/>
            <a:ext cx="2895600" cy="3841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Unclassified</a:t>
            </a:r>
          </a:p>
        </p:txBody>
      </p:sp>
      <p:sp>
        <p:nvSpPr>
          <p:cNvPr id="13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83161"/>
            <a:ext cx="2133600" cy="3981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F962018-7F61-4724-AF69-73D6D4D84E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0651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239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949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949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04001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0D2D5F-B533-4B8A-8837-4F3E2A4705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27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474075" cy="5029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xfrm>
            <a:off x="429768" y="6546342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46977"/>
            <a:ext cx="2895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307138" y="6537833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C1E0D-F59C-477B-8065-1BC4F4E216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135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C22FB-93D0-467E-A3ED-AC2FE78432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937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038" y="1438275"/>
            <a:ext cx="2955925" cy="4602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16363" y="1438275"/>
            <a:ext cx="2957512" cy="4602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4D5FC-BC74-4419-9FCA-07F4D3B463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136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EA164-18E9-49C9-A11E-7C9FBFC91D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508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7B29C-63BA-49AD-9109-B3E168F59A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604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691A5-7A40-4855-9764-1A11E413570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1725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FA498-7921-430B-9ADA-8A46CB642CC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568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B5FFB-A71E-4283-91A9-5CAF083153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8822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03AD8-D074-4C75-975B-8C69461AC4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4820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0388" y="265113"/>
            <a:ext cx="2033587" cy="5775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038" y="265113"/>
            <a:ext cx="5949950" cy="5775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AE911-E82C-43FA-A7DC-238BE5B8B85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446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0" y="274638"/>
            <a:ext cx="69151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604001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AE5BB-7A65-403F-AAAA-4B3C42D393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122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5" descr="PPTLinda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8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0" y="5314950"/>
            <a:ext cx="9144000" cy="990600"/>
          </a:xfrm>
          <a:prstGeom prst="rect">
            <a:avLst/>
          </a:prstGeom>
          <a:solidFill>
            <a:srgbClr val="0227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0" y="6353563"/>
            <a:ext cx="9144000" cy="161925"/>
          </a:xfrm>
          <a:prstGeom prst="rect">
            <a:avLst/>
          </a:prstGeom>
          <a:solidFill>
            <a:srgbClr val="ADAD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9144000" cy="180975"/>
          </a:xfrm>
          <a:prstGeom prst="rect">
            <a:avLst/>
          </a:prstGeom>
          <a:solidFill>
            <a:srgbClr val="0227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8" name="Picture 22" descr="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537210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1" name="Rectangle 23"/>
          <p:cNvSpPr>
            <a:spLocks noGrp="1" noChangeArrowheads="1"/>
          </p:cNvSpPr>
          <p:nvPr>
            <p:ph type="ctrTitle"/>
          </p:nvPr>
        </p:nvSpPr>
        <p:spPr>
          <a:xfrm>
            <a:off x="139700" y="425450"/>
            <a:ext cx="8823325" cy="1470025"/>
          </a:xfrm>
        </p:spPr>
        <p:txBody>
          <a:bodyPr/>
          <a:lstStyle>
            <a:lvl1pPr algn="r">
              <a:defRPr sz="3600"/>
            </a:lvl1pPr>
          </a:lstStyle>
          <a:p>
            <a:endParaRPr lang="en-US" dirty="0"/>
          </a:p>
        </p:txBody>
      </p:sp>
      <p:sp>
        <p:nvSpPr>
          <p:cNvPr id="7192" name="Rectangle 24"/>
          <p:cNvSpPr>
            <a:spLocks noGrp="1" noChangeArrowheads="1"/>
          </p:cNvSpPr>
          <p:nvPr>
            <p:ph type="subTitle" idx="1"/>
          </p:nvPr>
        </p:nvSpPr>
        <p:spPr>
          <a:xfrm>
            <a:off x="634483" y="1943100"/>
            <a:ext cx="8338068" cy="5524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7"/>
          <p:cNvSpPr>
            <a:spLocks noGrp="1" noChangeArrowheads="1"/>
          </p:cNvSpPr>
          <p:nvPr>
            <p:ph type="dt" sz="half" idx="10"/>
          </p:nvPr>
        </p:nvSpPr>
        <p:spPr>
          <a:xfrm>
            <a:off x="503853" y="6523659"/>
            <a:ext cx="2133600" cy="3576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97157"/>
            <a:ext cx="2895600" cy="3841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Unclassified</a:t>
            </a:r>
          </a:p>
        </p:txBody>
      </p:sp>
      <p:sp>
        <p:nvSpPr>
          <p:cNvPr id="13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83161"/>
            <a:ext cx="2133600" cy="3981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F962018-7F61-4724-AF69-73D6D4D84E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647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3812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474075" cy="5029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xfrm>
            <a:off x="429768" y="6546342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46977"/>
            <a:ext cx="2895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307138" y="6537833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C1E0D-F59C-477B-8065-1BC4F4E216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710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C22FB-93D0-467E-A3ED-AC2FE78432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3916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038" y="1438275"/>
            <a:ext cx="2955925" cy="4602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16363" y="1438275"/>
            <a:ext cx="2957512" cy="4602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4D5FC-BC74-4419-9FCA-07F4D3B463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281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EA164-18E9-49C9-A11E-7C9FBFC91D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303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7B29C-63BA-49AD-9109-B3E168F59A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800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691A5-7A40-4855-9764-1A11E413570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942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FA498-7921-430B-9ADA-8A46CB642CC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7203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B5FFB-A71E-4283-91A9-5CAF083153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800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604001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96863-62CC-435F-82BC-797E06406F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781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03AD8-D074-4C75-975B-8C69461AC4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8912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0388" y="265113"/>
            <a:ext cx="2033587" cy="5775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038" y="265113"/>
            <a:ext cx="5949950" cy="5775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AE911-E82C-43FA-A7DC-238BE5B8B85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119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5" descr="PPTLinda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8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0" y="5314950"/>
            <a:ext cx="9144000" cy="990600"/>
          </a:xfrm>
          <a:prstGeom prst="rect">
            <a:avLst/>
          </a:prstGeom>
          <a:solidFill>
            <a:srgbClr val="0227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0" y="6353563"/>
            <a:ext cx="9144000" cy="161925"/>
          </a:xfrm>
          <a:prstGeom prst="rect">
            <a:avLst/>
          </a:prstGeom>
          <a:solidFill>
            <a:srgbClr val="ADAD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9144000" cy="180975"/>
          </a:xfrm>
          <a:prstGeom prst="rect">
            <a:avLst/>
          </a:prstGeom>
          <a:solidFill>
            <a:srgbClr val="0227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8" name="Picture 22" descr="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537210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1" name="Rectangle 23"/>
          <p:cNvSpPr>
            <a:spLocks noGrp="1" noChangeArrowheads="1"/>
          </p:cNvSpPr>
          <p:nvPr>
            <p:ph type="ctrTitle"/>
          </p:nvPr>
        </p:nvSpPr>
        <p:spPr>
          <a:xfrm>
            <a:off x="139700" y="425450"/>
            <a:ext cx="8823325" cy="1470025"/>
          </a:xfrm>
        </p:spPr>
        <p:txBody>
          <a:bodyPr/>
          <a:lstStyle>
            <a:lvl1pPr algn="r">
              <a:defRPr sz="3600"/>
            </a:lvl1pPr>
          </a:lstStyle>
          <a:p>
            <a:endParaRPr lang="en-US" dirty="0"/>
          </a:p>
        </p:txBody>
      </p:sp>
      <p:sp>
        <p:nvSpPr>
          <p:cNvPr id="7192" name="Rectangle 24"/>
          <p:cNvSpPr>
            <a:spLocks noGrp="1" noChangeArrowheads="1"/>
          </p:cNvSpPr>
          <p:nvPr>
            <p:ph type="subTitle" idx="1"/>
          </p:nvPr>
        </p:nvSpPr>
        <p:spPr>
          <a:xfrm>
            <a:off x="634483" y="1943100"/>
            <a:ext cx="8338068" cy="5524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7"/>
          <p:cNvSpPr>
            <a:spLocks noGrp="1" noChangeArrowheads="1"/>
          </p:cNvSpPr>
          <p:nvPr>
            <p:ph type="dt" sz="half" idx="10"/>
          </p:nvPr>
        </p:nvSpPr>
        <p:spPr>
          <a:xfrm>
            <a:off x="503853" y="6523659"/>
            <a:ext cx="2133600" cy="3576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97157"/>
            <a:ext cx="2895600" cy="3841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Unclassified</a:t>
            </a:r>
          </a:p>
        </p:txBody>
      </p:sp>
      <p:sp>
        <p:nvSpPr>
          <p:cNvPr id="13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83161"/>
            <a:ext cx="2133600" cy="3981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F962018-7F61-4724-AF69-73D6D4D84E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766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7905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474075" cy="5029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xfrm>
            <a:off x="429768" y="6546342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46977"/>
            <a:ext cx="2895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307138" y="6537833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C1E0D-F59C-477B-8065-1BC4F4E216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36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C22FB-93D0-467E-A3ED-AC2FE78432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147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038" y="1438275"/>
            <a:ext cx="2955925" cy="4602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16363" y="1438275"/>
            <a:ext cx="2957512" cy="4602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4D5FC-BC74-4419-9FCA-07F4D3B463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526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EA164-18E9-49C9-A11E-7C9FBFC91D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195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7B29C-63BA-49AD-9109-B3E168F59A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6523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691A5-7A40-4855-9764-1A11E413570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188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604001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604001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2888D7-0D22-4B17-97AF-09A7638349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641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FA498-7921-430B-9ADA-8A46CB642CC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237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B5FFB-A71E-4283-91A9-5CAF083153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323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03AD8-D074-4C75-975B-8C69461AC4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710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0388" y="265113"/>
            <a:ext cx="2033587" cy="5775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038" y="265113"/>
            <a:ext cx="5949950" cy="5775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AE911-E82C-43FA-A7DC-238BE5B8B85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945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450" y="273050"/>
            <a:ext cx="7296150" cy="727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95402"/>
            <a:ext cx="5111750" cy="48307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2254479"/>
            <a:ext cx="3008313" cy="38716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4001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04001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5FDDA-9580-4C8D-AF80-8C8F240D96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82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4001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04001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1F35D-3161-46BA-A51A-4F7A8A25BD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49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5" name="Group 11"/>
          <p:cNvGrpSpPr>
            <a:grpSpLocks/>
          </p:cNvGrpSpPr>
          <p:nvPr/>
        </p:nvGrpSpPr>
        <p:grpSpPr bwMode="auto">
          <a:xfrm>
            <a:off x="0" y="0"/>
            <a:ext cx="9156700" cy="695975"/>
            <a:chOff x="-1" y="196"/>
            <a:chExt cx="5768" cy="485"/>
          </a:xfrm>
        </p:grpSpPr>
        <p:sp>
          <p:nvSpPr>
            <p:cNvPr id="1036" name="Rectangle 12"/>
            <p:cNvSpPr>
              <a:spLocks noChangeArrowheads="1"/>
            </p:cNvSpPr>
            <p:nvPr userDrawn="1"/>
          </p:nvSpPr>
          <p:spPr bwMode="gray">
            <a:xfrm>
              <a:off x="1" y="196"/>
              <a:ext cx="5766" cy="485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" name="Freeform 13"/>
            <p:cNvSpPr>
              <a:spLocks/>
            </p:cNvSpPr>
            <p:nvPr userDrawn="1"/>
          </p:nvSpPr>
          <p:spPr bwMode="gray">
            <a:xfrm flipH="1" flipV="1">
              <a:off x="2265" y="196"/>
              <a:ext cx="3497" cy="226"/>
            </a:xfrm>
            <a:custGeom>
              <a:avLst/>
              <a:gdLst>
                <a:gd name="T0" fmla="*/ 45 w 1497"/>
                <a:gd name="T1" fmla="*/ 590 h 590"/>
                <a:gd name="T2" fmla="*/ 1497 w 1497"/>
                <a:gd name="T3" fmla="*/ 590 h 590"/>
                <a:gd name="T4" fmla="*/ 0 w 1497"/>
                <a:gd name="T5" fmla="*/ 0 h 590"/>
                <a:gd name="T6" fmla="*/ 0 w 1497"/>
                <a:gd name="T7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97" h="590">
                  <a:moveTo>
                    <a:pt x="45" y="590"/>
                  </a:moveTo>
                  <a:lnTo>
                    <a:pt x="1497" y="590"/>
                  </a:lnTo>
                  <a:lnTo>
                    <a:pt x="0" y="0"/>
                  </a:lnTo>
                  <a:lnTo>
                    <a:pt x="0" y="590"/>
                  </a:lnTo>
                </a:path>
              </a:pathLst>
            </a:cu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14"/>
            <p:cNvSpPr>
              <a:spLocks/>
            </p:cNvSpPr>
            <p:nvPr userDrawn="1"/>
          </p:nvSpPr>
          <p:spPr bwMode="gray">
            <a:xfrm>
              <a:off x="-1" y="367"/>
              <a:ext cx="3702" cy="311"/>
            </a:xfrm>
            <a:custGeom>
              <a:avLst/>
              <a:gdLst>
                <a:gd name="T0" fmla="*/ 45 w 1497"/>
                <a:gd name="T1" fmla="*/ 590 h 590"/>
                <a:gd name="T2" fmla="*/ 1497 w 1497"/>
                <a:gd name="T3" fmla="*/ 590 h 590"/>
                <a:gd name="T4" fmla="*/ 0 w 1497"/>
                <a:gd name="T5" fmla="*/ 0 h 590"/>
                <a:gd name="T6" fmla="*/ 0 w 1497"/>
                <a:gd name="T7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97" h="590">
                  <a:moveTo>
                    <a:pt x="45" y="590"/>
                  </a:moveTo>
                  <a:lnTo>
                    <a:pt x="1497" y="590"/>
                  </a:lnTo>
                  <a:lnTo>
                    <a:pt x="0" y="0"/>
                  </a:lnTo>
                  <a:lnTo>
                    <a:pt x="0" y="590"/>
                  </a:lnTo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0" name="Rectangle 16"/>
          <p:cNvSpPr>
            <a:spLocks noChangeArrowheads="1"/>
          </p:cNvSpPr>
          <p:nvPr/>
        </p:nvSpPr>
        <p:spPr bwMode="gray">
          <a:xfrm>
            <a:off x="4749" y="698449"/>
            <a:ext cx="9132888" cy="158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0" y="-11112"/>
            <a:ext cx="91440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499" y="1038225"/>
            <a:ext cx="8791575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0700" y="6381751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Franklin Gothic Demi Cond" pitchFamily="34" charset="0"/>
              </a:defRPr>
            </a:lvl1pPr>
          </a:lstStyle>
          <a:p>
            <a:fld id="{08DC2CA7-E12F-46CA-9AD7-5BC1108C26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5"/>
          <p:cNvSpPr>
            <a:spLocks noChangeArrowheads="1"/>
          </p:cNvSpPr>
          <p:nvPr userDrawn="1"/>
        </p:nvSpPr>
        <p:spPr bwMode="gray">
          <a:xfrm>
            <a:off x="1588" y="2"/>
            <a:ext cx="9144000" cy="61911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Franklin Gothic Demi Cond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ts val="300"/>
        </a:spcBef>
        <a:spcAft>
          <a:spcPct val="0"/>
        </a:spcAft>
        <a:buChar char="–"/>
        <a:defRPr sz="2400">
          <a:solidFill>
            <a:schemeClr val="tx1"/>
          </a:solidFill>
          <a:latin typeface="Franklin Gothic Medium Cond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Franklin Gothic Medium Cond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Franklin Gothic Medium Cond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Franklin Gothic Medium Cond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Geoffstemplate_b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1"/>
          <p:cNvSpPr>
            <a:spLocks noChangeArrowheads="1"/>
          </p:cNvSpPr>
          <p:nvPr/>
        </p:nvSpPr>
        <p:spPr bwMode="auto">
          <a:xfrm>
            <a:off x="0" y="6534150"/>
            <a:ext cx="9144000" cy="323850"/>
          </a:xfrm>
          <a:prstGeom prst="rect">
            <a:avLst/>
          </a:prstGeom>
          <a:solidFill>
            <a:srgbClr val="0227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162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163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Arial"/>
              </a:rPr>
              <a:t>Unclassified</a:t>
            </a:r>
          </a:p>
        </p:txBody>
      </p:sp>
      <p:sp>
        <p:nvSpPr>
          <p:cNvPr id="6164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07138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6E30EBA-7A53-4B09-8FBE-77CACF035889}" type="slidenum">
              <a:rPr lang="en-US">
                <a:solidFill>
                  <a:srgbClr val="FFFFFF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8038" y="1438275"/>
            <a:ext cx="6065837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2" name="Rectangle 25"/>
          <p:cNvSpPr>
            <a:spLocks noChangeArrowheads="1"/>
          </p:cNvSpPr>
          <p:nvPr/>
        </p:nvSpPr>
        <p:spPr bwMode="auto">
          <a:xfrm>
            <a:off x="0" y="6457950"/>
            <a:ext cx="9144000" cy="47625"/>
          </a:xfrm>
          <a:prstGeom prst="rect">
            <a:avLst/>
          </a:prstGeom>
          <a:solidFill>
            <a:srgbClr val="ADAD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033" name="Picture 28" descr="lo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6142038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1362075" y="265113"/>
            <a:ext cx="7581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1035" name="Picture 22" descr="lo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60338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14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85750" indent="-28575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Wingdings" pitchFamily="2" charset="2"/>
        <a:buChar char="w"/>
        <a:defRPr sz="3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»"/>
        <a:defRPr sz="2800" b="1">
          <a:solidFill>
            <a:schemeClr val="tx1"/>
          </a:solidFill>
          <a:latin typeface="+mn-lt"/>
        </a:defRPr>
      </a:lvl2pPr>
      <a:lvl3pPr marL="10287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Arial" charset="0"/>
        <a:buChar char="-"/>
        <a:defRPr sz="2600" b="1">
          <a:solidFill>
            <a:schemeClr val="tx1"/>
          </a:solidFill>
          <a:latin typeface="+mn-lt"/>
        </a:defRPr>
      </a:lvl3pPr>
      <a:lvl4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Wingdings" pitchFamily="2" charset="2"/>
        <a:buChar char="w"/>
        <a:defRPr sz="2200" b="1">
          <a:solidFill>
            <a:schemeClr val="tx1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-"/>
        <a:defRPr sz="2000" b="1">
          <a:solidFill>
            <a:schemeClr val="tx1"/>
          </a:solidFill>
          <a:latin typeface="+mn-lt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-"/>
        <a:defRPr sz="2000" b="1">
          <a:solidFill>
            <a:schemeClr val="tx1"/>
          </a:solidFill>
          <a:latin typeface="+mn-lt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-"/>
        <a:defRPr sz="2000" b="1">
          <a:solidFill>
            <a:schemeClr val="tx1"/>
          </a:solidFill>
          <a:latin typeface="+mn-lt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-"/>
        <a:defRPr sz="2000" b="1">
          <a:solidFill>
            <a:schemeClr val="tx1"/>
          </a:solidFill>
          <a:latin typeface="+mn-lt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-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Geoffstemplate_b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1"/>
          <p:cNvSpPr>
            <a:spLocks noChangeArrowheads="1"/>
          </p:cNvSpPr>
          <p:nvPr/>
        </p:nvSpPr>
        <p:spPr bwMode="auto">
          <a:xfrm>
            <a:off x="0" y="6534150"/>
            <a:ext cx="9144000" cy="323850"/>
          </a:xfrm>
          <a:prstGeom prst="rect">
            <a:avLst/>
          </a:prstGeom>
          <a:solidFill>
            <a:srgbClr val="0227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162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163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Arial"/>
              </a:rPr>
              <a:t>Unclassified</a:t>
            </a:r>
          </a:p>
        </p:txBody>
      </p:sp>
      <p:sp>
        <p:nvSpPr>
          <p:cNvPr id="6164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07138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6E30EBA-7A53-4B09-8FBE-77CACF035889}" type="slidenum">
              <a:rPr lang="en-US">
                <a:solidFill>
                  <a:srgbClr val="FFFFFF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8038" y="1438275"/>
            <a:ext cx="6065837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2" name="Rectangle 25"/>
          <p:cNvSpPr>
            <a:spLocks noChangeArrowheads="1"/>
          </p:cNvSpPr>
          <p:nvPr/>
        </p:nvSpPr>
        <p:spPr bwMode="auto">
          <a:xfrm>
            <a:off x="0" y="6457950"/>
            <a:ext cx="9144000" cy="47625"/>
          </a:xfrm>
          <a:prstGeom prst="rect">
            <a:avLst/>
          </a:prstGeom>
          <a:solidFill>
            <a:srgbClr val="ADAD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033" name="Picture 28" descr="lo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6142038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1362075" y="265113"/>
            <a:ext cx="7581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1035" name="Picture 22" descr="lo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60338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985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85750" indent="-28575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Wingdings" pitchFamily="2" charset="2"/>
        <a:buChar char="w"/>
        <a:defRPr sz="3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»"/>
        <a:defRPr sz="2800" b="1">
          <a:solidFill>
            <a:schemeClr val="tx1"/>
          </a:solidFill>
          <a:latin typeface="+mn-lt"/>
        </a:defRPr>
      </a:lvl2pPr>
      <a:lvl3pPr marL="10287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Arial" charset="0"/>
        <a:buChar char="-"/>
        <a:defRPr sz="2600" b="1">
          <a:solidFill>
            <a:schemeClr val="tx1"/>
          </a:solidFill>
          <a:latin typeface="+mn-lt"/>
        </a:defRPr>
      </a:lvl3pPr>
      <a:lvl4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Wingdings" pitchFamily="2" charset="2"/>
        <a:buChar char="w"/>
        <a:defRPr sz="2200" b="1">
          <a:solidFill>
            <a:schemeClr val="tx1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-"/>
        <a:defRPr sz="2000" b="1">
          <a:solidFill>
            <a:schemeClr val="tx1"/>
          </a:solidFill>
          <a:latin typeface="+mn-lt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-"/>
        <a:defRPr sz="2000" b="1">
          <a:solidFill>
            <a:schemeClr val="tx1"/>
          </a:solidFill>
          <a:latin typeface="+mn-lt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-"/>
        <a:defRPr sz="2000" b="1">
          <a:solidFill>
            <a:schemeClr val="tx1"/>
          </a:solidFill>
          <a:latin typeface="+mn-lt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-"/>
        <a:defRPr sz="2000" b="1">
          <a:solidFill>
            <a:schemeClr val="tx1"/>
          </a:solidFill>
          <a:latin typeface="+mn-lt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-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Geoffstemplate_b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1"/>
          <p:cNvSpPr>
            <a:spLocks noChangeArrowheads="1"/>
          </p:cNvSpPr>
          <p:nvPr/>
        </p:nvSpPr>
        <p:spPr bwMode="auto">
          <a:xfrm>
            <a:off x="0" y="6534150"/>
            <a:ext cx="9144000" cy="323850"/>
          </a:xfrm>
          <a:prstGeom prst="rect">
            <a:avLst/>
          </a:prstGeom>
          <a:solidFill>
            <a:srgbClr val="0227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162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163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Arial"/>
              </a:rPr>
              <a:t>Unclassified</a:t>
            </a:r>
          </a:p>
        </p:txBody>
      </p:sp>
      <p:sp>
        <p:nvSpPr>
          <p:cNvPr id="6164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07138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6E30EBA-7A53-4B09-8FBE-77CACF035889}" type="slidenum">
              <a:rPr lang="en-US">
                <a:solidFill>
                  <a:srgbClr val="FFFFFF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8038" y="1438275"/>
            <a:ext cx="6065837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2" name="Rectangle 25"/>
          <p:cNvSpPr>
            <a:spLocks noChangeArrowheads="1"/>
          </p:cNvSpPr>
          <p:nvPr/>
        </p:nvSpPr>
        <p:spPr bwMode="auto">
          <a:xfrm>
            <a:off x="0" y="6457950"/>
            <a:ext cx="9144000" cy="47625"/>
          </a:xfrm>
          <a:prstGeom prst="rect">
            <a:avLst/>
          </a:prstGeom>
          <a:solidFill>
            <a:srgbClr val="ADAD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033" name="Picture 28" descr="lo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6142038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1362075" y="265113"/>
            <a:ext cx="7581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1035" name="Picture 22" descr="lo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60338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69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85750" indent="-28575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Wingdings" pitchFamily="2" charset="2"/>
        <a:buChar char="w"/>
        <a:defRPr sz="3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»"/>
        <a:defRPr sz="2800" b="1">
          <a:solidFill>
            <a:schemeClr val="tx1"/>
          </a:solidFill>
          <a:latin typeface="+mn-lt"/>
        </a:defRPr>
      </a:lvl2pPr>
      <a:lvl3pPr marL="10287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Arial" charset="0"/>
        <a:buChar char="-"/>
        <a:defRPr sz="2600" b="1">
          <a:solidFill>
            <a:schemeClr val="tx1"/>
          </a:solidFill>
          <a:latin typeface="+mn-lt"/>
        </a:defRPr>
      </a:lvl3pPr>
      <a:lvl4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Wingdings" pitchFamily="2" charset="2"/>
        <a:buChar char="w"/>
        <a:defRPr sz="2200" b="1">
          <a:solidFill>
            <a:schemeClr val="tx1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-"/>
        <a:defRPr sz="2000" b="1">
          <a:solidFill>
            <a:schemeClr val="tx1"/>
          </a:solidFill>
          <a:latin typeface="+mn-lt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-"/>
        <a:defRPr sz="2000" b="1">
          <a:solidFill>
            <a:schemeClr val="tx1"/>
          </a:solidFill>
          <a:latin typeface="+mn-lt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-"/>
        <a:defRPr sz="2000" b="1">
          <a:solidFill>
            <a:schemeClr val="tx1"/>
          </a:solidFill>
          <a:latin typeface="+mn-lt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-"/>
        <a:defRPr sz="2000" b="1">
          <a:solidFill>
            <a:schemeClr val="tx1"/>
          </a:solidFill>
          <a:latin typeface="+mn-lt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-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Geoffstemplate_b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1"/>
          <p:cNvSpPr>
            <a:spLocks noChangeArrowheads="1"/>
          </p:cNvSpPr>
          <p:nvPr/>
        </p:nvSpPr>
        <p:spPr bwMode="auto">
          <a:xfrm>
            <a:off x="0" y="6534150"/>
            <a:ext cx="9144000" cy="323850"/>
          </a:xfrm>
          <a:prstGeom prst="rect">
            <a:avLst/>
          </a:prstGeom>
          <a:solidFill>
            <a:srgbClr val="0227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162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163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Arial"/>
              </a:rPr>
              <a:t>Unclassified</a:t>
            </a:r>
          </a:p>
        </p:txBody>
      </p:sp>
      <p:sp>
        <p:nvSpPr>
          <p:cNvPr id="6164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07138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6E30EBA-7A53-4B09-8FBE-77CACF035889}" type="slidenum">
              <a:rPr lang="en-US">
                <a:solidFill>
                  <a:srgbClr val="FFFFFF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8038" y="1438275"/>
            <a:ext cx="6065837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2" name="Rectangle 25"/>
          <p:cNvSpPr>
            <a:spLocks noChangeArrowheads="1"/>
          </p:cNvSpPr>
          <p:nvPr/>
        </p:nvSpPr>
        <p:spPr bwMode="auto">
          <a:xfrm>
            <a:off x="0" y="6457950"/>
            <a:ext cx="9144000" cy="47625"/>
          </a:xfrm>
          <a:prstGeom prst="rect">
            <a:avLst/>
          </a:prstGeom>
          <a:solidFill>
            <a:srgbClr val="ADAD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033" name="Picture 28" descr="lo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6142038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1362075" y="265113"/>
            <a:ext cx="7581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1035" name="Picture 22" descr="lo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60338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031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85750" indent="-28575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Wingdings" pitchFamily="2" charset="2"/>
        <a:buChar char="w"/>
        <a:defRPr sz="3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»"/>
        <a:defRPr sz="2800" b="1">
          <a:solidFill>
            <a:schemeClr val="tx1"/>
          </a:solidFill>
          <a:latin typeface="+mn-lt"/>
        </a:defRPr>
      </a:lvl2pPr>
      <a:lvl3pPr marL="10287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Arial" charset="0"/>
        <a:buChar char="-"/>
        <a:defRPr sz="2600" b="1">
          <a:solidFill>
            <a:schemeClr val="tx1"/>
          </a:solidFill>
          <a:latin typeface="+mn-lt"/>
        </a:defRPr>
      </a:lvl3pPr>
      <a:lvl4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Wingdings" pitchFamily="2" charset="2"/>
        <a:buChar char="w"/>
        <a:defRPr sz="2200" b="1">
          <a:solidFill>
            <a:schemeClr val="tx1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-"/>
        <a:defRPr sz="2000" b="1">
          <a:solidFill>
            <a:schemeClr val="tx1"/>
          </a:solidFill>
          <a:latin typeface="+mn-lt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-"/>
        <a:defRPr sz="2000" b="1">
          <a:solidFill>
            <a:schemeClr val="tx1"/>
          </a:solidFill>
          <a:latin typeface="+mn-lt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-"/>
        <a:defRPr sz="2000" b="1">
          <a:solidFill>
            <a:schemeClr val="tx1"/>
          </a:solidFill>
          <a:latin typeface="+mn-lt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-"/>
        <a:defRPr sz="2000" b="1">
          <a:solidFill>
            <a:schemeClr val="tx1"/>
          </a:solidFill>
          <a:latin typeface="+mn-lt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-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Geoffstemplate_b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1"/>
          <p:cNvSpPr>
            <a:spLocks noChangeArrowheads="1"/>
          </p:cNvSpPr>
          <p:nvPr/>
        </p:nvSpPr>
        <p:spPr bwMode="auto">
          <a:xfrm>
            <a:off x="0" y="6534150"/>
            <a:ext cx="9144000" cy="323850"/>
          </a:xfrm>
          <a:prstGeom prst="rect">
            <a:avLst/>
          </a:prstGeom>
          <a:solidFill>
            <a:srgbClr val="0227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162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163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Arial"/>
              </a:rPr>
              <a:t>Unclassified</a:t>
            </a:r>
          </a:p>
        </p:txBody>
      </p:sp>
      <p:sp>
        <p:nvSpPr>
          <p:cNvPr id="6164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07138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6E30EBA-7A53-4B09-8FBE-77CACF035889}" type="slidenum">
              <a:rPr lang="en-US">
                <a:solidFill>
                  <a:srgbClr val="FFFFFF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8038" y="1438275"/>
            <a:ext cx="6065837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2" name="Rectangle 25"/>
          <p:cNvSpPr>
            <a:spLocks noChangeArrowheads="1"/>
          </p:cNvSpPr>
          <p:nvPr/>
        </p:nvSpPr>
        <p:spPr bwMode="auto">
          <a:xfrm>
            <a:off x="0" y="6457950"/>
            <a:ext cx="9144000" cy="47625"/>
          </a:xfrm>
          <a:prstGeom prst="rect">
            <a:avLst/>
          </a:prstGeom>
          <a:solidFill>
            <a:srgbClr val="ADAD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033" name="Picture 28" descr="lo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6142038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1362075" y="265113"/>
            <a:ext cx="7581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1035" name="Picture 22" descr="lo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60338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637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285750" indent="-28575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Wingdings" pitchFamily="2" charset="2"/>
        <a:buChar char="w"/>
        <a:defRPr sz="3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»"/>
        <a:defRPr sz="2800" b="1">
          <a:solidFill>
            <a:schemeClr val="tx1"/>
          </a:solidFill>
          <a:latin typeface="+mn-lt"/>
        </a:defRPr>
      </a:lvl2pPr>
      <a:lvl3pPr marL="10287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Arial" charset="0"/>
        <a:buChar char="-"/>
        <a:defRPr sz="2600" b="1">
          <a:solidFill>
            <a:schemeClr val="tx1"/>
          </a:solidFill>
          <a:latin typeface="+mn-lt"/>
        </a:defRPr>
      </a:lvl3pPr>
      <a:lvl4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Wingdings" pitchFamily="2" charset="2"/>
        <a:buChar char="w"/>
        <a:defRPr sz="2200" b="1">
          <a:solidFill>
            <a:schemeClr val="tx1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-"/>
        <a:defRPr sz="2000" b="1">
          <a:solidFill>
            <a:schemeClr val="tx1"/>
          </a:solidFill>
          <a:latin typeface="+mn-lt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-"/>
        <a:defRPr sz="2000" b="1">
          <a:solidFill>
            <a:schemeClr val="tx1"/>
          </a:solidFill>
          <a:latin typeface="+mn-lt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-"/>
        <a:defRPr sz="2000" b="1">
          <a:solidFill>
            <a:schemeClr val="tx1"/>
          </a:solidFill>
          <a:latin typeface="+mn-lt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-"/>
        <a:defRPr sz="2000" b="1">
          <a:solidFill>
            <a:schemeClr val="tx1"/>
          </a:solidFill>
          <a:latin typeface="+mn-lt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-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67" y="3856510"/>
            <a:ext cx="3766656" cy="16008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34518" y="1902151"/>
            <a:ext cx="6983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Franklin Gothic Book"/>
              </a:rPr>
              <a:t>The Program, Implementation, and Features</a:t>
            </a:r>
          </a:p>
        </p:txBody>
      </p:sp>
    </p:spTree>
    <p:extLst>
      <p:ext uri="{BB962C8B-B14F-4D97-AF65-F5344CB8AC3E}">
        <p14:creationId xmlns:p14="http://schemas.microsoft.com/office/powerpoint/2010/main" val="1389580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Implementation has begun </a:t>
            </a:r>
          </a:p>
          <a:p>
            <a:pPr lvl="1"/>
            <a:r>
              <a:rPr lang="en-US" dirty="0"/>
              <a:t>Program officials, resources, policy, training, systems, contracts, oversight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CUI practices and Legacy practices will exist at the same time.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0C42-D73C-4CED-9A03-7422DEE441D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758" y="3032404"/>
            <a:ext cx="4533018" cy="301651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853576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CUI Basic and CUI Specified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0C42-D73C-4CED-9A03-7422DEE441D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05617" y="915699"/>
            <a:ext cx="2438399" cy="2410690"/>
          </a:xfrm>
          <a:prstGeom prst="ellipse">
            <a:avLst/>
          </a:prstGeom>
          <a:noFill/>
          <a:ln w="666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CUI Specified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(Requires unique markings)</a:t>
            </a:r>
          </a:p>
        </p:txBody>
      </p:sp>
      <p:sp>
        <p:nvSpPr>
          <p:cNvPr id="7" name="Rectangle 6"/>
          <p:cNvSpPr/>
          <p:nvPr/>
        </p:nvSpPr>
        <p:spPr>
          <a:xfrm>
            <a:off x="816265" y="3546763"/>
            <a:ext cx="2427751" cy="2410690"/>
          </a:xfrm>
          <a:prstGeom prst="rect">
            <a:avLst/>
          </a:prstGeom>
          <a:noFill/>
          <a:ln w="666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CUI Basic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5418" y="1382380"/>
            <a:ext cx="5041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Laws, Regulations, or Government-wide policies require specific protections.  For example:  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Franklin Gothic Book" panose="020B0503020102020204" pitchFamily="34" charset="0"/>
              </a:rPr>
              <a:t>Unique markings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Franklin Gothic Book" panose="020B0503020102020204" pitchFamily="34" charset="0"/>
              </a:rPr>
              <a:t>Enhanced physical safeguards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Franklin Gothic Book" panose="020B0503020102020204" pitchFamily="34" charset="0"/>
              </a:rPr>
              <a:t>Limits on who can access the information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65418" y="4013444"/>
            <a:ext cx="504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Laws, Regulations, or Government-wide policies </a:t>
            </a:r>
            <a:r>
              <a:rPr lang="en-US" b="1" dirty="0">
                <a:latin typeface="Franklin Gothic Book" panose="020B0503020102020204" pitchFamily="34" charset="0"/>
              </a:rPr>
              <a:t>DO NOT </a:t>
            </a:r>
            <a:r>
              <a:rPr lang="en-US" dirty="0">
                <a:latin typeface="Franklin Gothic Book" panose="020B0503020102020204" pitchFamily="34" charset="0"/>
              </a:rPr>
              <a:t>require specific protections.</a:t>
            </a:r>
          </a:p>
          <a:p>
            <a:r>
              <a:rPr lang="en-US" dirty="0">
                <a:latin typeface="Franklin Gothic Book" panose="020B0503020102020204" pitchFamily="34" charset="0"/>
              </a:rPr>
              <a:t>  </a:t>
            </a:r>
          </a:p>
          <a:p>
            <a:endParaRPr lang="en-US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923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Controlled Environments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u="sng" dirty="0"/>
              <a:t>Controlled environment</a:t>
            </a:r>
            <a:r>
              <a:rPr lang="en-US" sz="2400" dirty="0"/>
              <a:t> is any area or space an authorized holder deems to have adequate physical or procedural controls (</a:t>
            </a:r>
            <a:r>
              <a:rPr lang="en-US" sz="2400" i="1" dirty="0"/>
              <a:t>e.g.</a:t>
            </a:r>
            <a:r>
              <a:rPr lang="en-US" sz="2400" dirty="0"/>
              <a:t>, barriers and managed access controls) for protecting CUI from unauthorized access or disclosure.  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0C42-D73C-4CED-9A03-7422DEE441D8}" type="slidenum">
              <a:rPr lang="en-US" smtClean="0">
                <a:solidFill>
                  <a:srgbClr val="FFFFFF"/>
                </a:solidFill>
              </a:rPr>
              <a:pPr/>
              <a:t>12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42554" y="2759102"/>
            <a:ext cx="6273578" cy="3068624"/>
            <a:chOff x="533400" y="1316765"/>
            <a:chExt cx="7689382" cy="5541235"/>
          </a:xfrm>
        </p:grpSpPr>
        <p:grpSp>
          <p:nvGrpSpPr>
            <p:cNvPr id="6" name="Group 5"/>
            <p:cNvGrpSpPr/>
            <p:nvPr/>
          </p:nvGrpSpPr>
          <p:grpSpPr>
            <a:xfrm>
              <a:off x="533400" y="1316765"/>
              <a:ext cx="7689382" cy="5541235"/>
              <a:chOff x="685800" y="1469165"/>
              <a:chExt cx="7689382" cy="5541235"/>
            </a:xfrm>
          </p:grpSpPr>
          <p:pic>
            <p:nvPicPr>
              <p:cNvPr id="8" name="Picture 2" descr="Open Office Layout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85800" y="1600200"/>
                <a:ext cx="6402159" cy="5256749"/>
              </a:xfrm>
              <a:prstGeom prst="rect">
                <a:avLst/>
              </a:prstGeom>
              <a:noFill/>
            </p:spPr>
          </p:pic>
          <p:sp>
            <p:nvSpPr>
              <p:cNvPr id="9" name="Oval 8"/>
              <p:cNvSpPr/>
              <p:nvPr/>
            </p:nvSpPr>
            <p:spPr>
              <a:xfrm>
                <a:off x="5486400" y="5334000"/>
                <a:ext cx="1676400" cy="1676400"/>
              </a:xfrm>
              <a:prstGeom prst="ellipse">
                <a:avLst/>
              </a:prstGeom>
              <a:noFill/>
              <a:ln w="349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0" name="Straight Arrow Connector 9"/>
              <p:cNvCxnSpPr>
                <a:stCxn id="11" idx="2"/>
              </p:cNvCxnSpPr>
              <p:nvPr/>
            </p:nvCxnSpPr>
            <p:spPr>
              <a:xfrm flipH="1">
                <a:off x="6532642" y="2938942"/>
                <a:ext cx="459568" cy="2399336"/>
              </a:xfrm>
              <a:prstGeom prst="straightConnector1">
                <a:avLst/>
              </a:prstGeom>
              <a:ln w="3492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5609236" y="1469165"/>
                <a:ext cx="2765946" cy="1469777"/>
              </a:xfrm>
              <a:prstGeom prst="rect">
                <a:avLst/>
              </a:prstGeom>
              <a:noFill/>
              <a:ln w="34925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28600" indent="-228600"/>
                <a:r>
                  <a:rPr lang="en-US" sz="1600" dirty="0">
                    <a:solidFill>
                      <a:srgbClr val="1D528D"/>
                    </a:solidFill>
                    <a:latin typeface="Times New Roman" pitchFamily="18" charset="0"/>
                    <a:cs typeface="Times New Roman" pitchFamily="18" charset="0"/>
                  </a:rPr>
                  <a:t>Reception Area used to control access to workspace.</a:t>
                </a:r>
                <a:endParaRPr lang="en-US" dirty="0">
                  <a:solidFill>
                    <a:srgbClr val="1D528D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7" name="Picture 2" descr="Open Office Layout"/>
            <p:cNvPicPr>
              <a:picLocks noChangeAspect="1" noChangeArrowheads="1"/>
            </p:cNvPicPr>
            <p:nvPr/>
          </p:nvPicPr>
          <p:blipFill>
            <a:blip r:embed="rId2" cstate="print"/>
            <a:srcRect l="33326" t="11234" r="59532" b="82243"/>
            <a:stretch>
              <a:fillRect/>
            </a:stretch>
          </p:blipFill>
          <p:spPr bwMode="auto">
            <a:xfrm rot="5400000">
              <a:off x="2819400" y="1515374"/>
              <a:ext cx="457200" cy="4572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245966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physical environments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212" y="795661"/>
            <a:ext cx="8791575" cy="5143501"/>
          </a:xfrm>
        </p:spPr>
        <p:txBody>
          <a:bodyPr/>
          <a:lstStyle/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>
              <a:tabLst>
                <a:tab pos="0" algn="l"/>
                <a:tab pos="457200" algn="l"/>
              </a:tabLst>
            </a:pPr>
            <a:r>
              <a:rPr lang="en-US" sz="2400" dirty="0">
                <a:solidFill>
                  <a:srgbClr val="C00000"/>
                </a:solidFill>
              </a:rPr>
              <a:t>Going beyond gates, guns, and guards:  Internal security</a:t>
            </a:r>
          </a:p>
          <a:p>
            <a:pPr>
              <a:tabLst>
                <a:tab pos="0" algn="l"/>
                <a:tab pos="457200" algn="l"/>
              </a:tabLst>
            </a:pPr>
            <a:endParaRPr lang="en-US" sz="2400" dirty="0">
              <a:solidFill>
                <a:srgbClr val="1D528D"/>
              </a:solidFill>
            </a:endParaRPr>
          </a:p>
          <a:p>
            <a:pPr>
              <a:tabLst>
                <a:tab pos="0" algn="l"/>
                <a:tab pos="457200" algn="l"/>
              </a:tabLst>
            </a:pPr>
            <a:endParaRPr lang="en-US" sz="2400" dirty="0">
              <a:solidFill>
                <a:srgbClr val="1D528D"/>
              </a:solidFill>
            </a:endParaRPr>
          </a:p>
          <a:p>
            <a:pPr lvl="1">
              <a:lnSpc>
                <a:spcPct val="9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</a:tabLst>
            </a:pPr>
            <a:r>
              <a:rPr lang="en-US" dirty="0">
                <a:solidFill>
                  <a:srgbClr val="1D528D"/>
                </a:solidFill>
              </a:rPr>
              <a:t>Who works in the space?</a:t>
            </a:r>
          </a:p>
          <a:p>
            <a:pPr lvl="1">
              <a:lnSpc>
                <a:spcPct val="9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</a:tabLst>
            </a:pPr>
            <a:r>
              <a:rPr lang="en-US" dirty="0">
                <a:solidFill>
                  <a:srgbClr val="1D528D"/>
                </a:solidFill>
              </a:rPr>
              <a:t>Who has access to the space during and after business hours?</a:t>
            </a:r>
          </a:p>
          <a:p>
            <a:pPr lvl="1">
              <a:lnSpc>
                <a:spcPct val="9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</a:tabLst>
            </a:pPr>
            <a:r>
              <a:rPr lang="en-US" dirty="0">
                <a:solidFill>
                  <a:srgbClr val="1D528D"/>
                </a:solidFill>
              </a:rPr>
              <a:t>Do individual workspaces (cubes &amp; offices) have adequate safeguards to prevent access (locking cabinets, drawers, or overhead bins)?</a:t>
            </a:r>
          </a:p>
          <a:p>
            <a:pPr lvl="1">
              <a:lnSpc>
                <a:spcPct val="95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</a:tabLst>
            </a:pPr>
            <a:r>
              <a:rPr lang="en-US" dirty="0">
                <a:solidFill>
                  <a:srgbClr val="1D528D"/>
                </a:solidFill>
              </a:rPr>
              <a:t>Suitable for sensitive discussions?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0C42-D73C-4CED-9A03-7422DEE441D8}" type="slidenum">
              <a:rPr lang="en-US" smtClean="0">
                <a:solidFill>
                  <a:srgbClr val="FFFFFF"/>
                </a:solidFill>
              </a:rPr>
              <a:pPr/>
              <a:t>13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995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499" y="836350"/>
            <a:ext cx="8791575" cy="5143501"/>
          </a:xfrm>
        </p:spPr>
        <p:txBody>
          <a:bodyPr/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400" dirty="0"/>
              <a:t>Limit and control access to CUI within the workforce by establishing electronic barriers.</a:t>
            </a:r>
          </a:p>
          <a:p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 electronic Environments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0C42-D73C-4CED-9A03-7422DEE441D8}" type="slidenum">
              <a:rPr lang="en-US" smtClean="0">
                <a:solidFill>
                  <a:srgbClr val="FFFFFF"/>
                </a:solidFill>
              </a:rPr>
              <a:pPr/>
              <a:t>14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792" y="1897430"/>
            <a:ext cx="4212210" cy="439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56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Considerations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212" y="783907"/>
            <a:ext cx="8791575" cy="5143501"/>
          </a:xfrm>
        </p:spPr>
        <p:txBody>
          <a:bodyPr/>
          <a:lstStyle/>
          <a:p>
            <a:r>
              <a:rPr lang="en-US" sz="2000" dirty="0"/>
              <a:t>Personal Devices </a:t>
            </a:r>
          </a:p>
          <a:p>
            <a:r>
              <a:rPr lang="en-US" sz="2000" dirty="0"/>
              <a:t>Telework</a:t>
            </a:r>
          </a:p>
          <a:p>
            <a:r>
              <a:rPr lang="en-US" sz="2000" dirty="0"/>
              <a:t>Bring/Use your own device</a:t>
            </a:r>
          </a:p>
          <a:p>
            <a:r>
              <a:rPr lang="en-US" sz="2000" dirty="0"/>
              <a:t>USB Drives</a:t>
            </a:r>
          </a:p>
          <a:p>
            <a:r>
              <a:rPr lang="en-US" sz="2000" dirty="0"/>
              <a:t>Travel</a:t>
            </a:r>
          </a:p>
          <a:p>
            <a:r>
              <a:rPr lang="en-US" sz="2000" dirty="0"/>
              <a:t>Separation and transfers</a:t>
            </a:r>
          </a:p>
          <a:p>
            <a:r>
              <a:rPr lang="en-US" sz="2000" dirty="0"/>
              <a:t>Insider Threats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0C42-D73C-4CED-9A03-7422DEE441D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577" y="3081840"/>
            <a:ext cx="4406537" cy="31424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322" y="2924341"/>
            <a:ext cx="1907355" cy="1907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129" y="3409324"/>
            <a:ext cx="777740" cy="100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69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Products to assist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0C42-D73C-4CED-9A03-7422DEE441D8}" type="slidenum">
              <a:rPr lang="en-US" smtClean="0">
                <a:solidFill>
                  <a:srgbClr val="FFFFFF"/>
                </a:solidFill>
              </a:rPr>
              <a:pPr/>
              <a:t>16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0032"/>
          <a:stretch/>
        </p:blipFill>
        <p:spPr>
          <a:xfrm>
            <a:off x="3734883" y="3373007"/>
            <a:ext cx="1674234" cy="2616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3182">
            <a:off x="3205765" y="797591"/>
            <a:ext cx="1175679" cy="270721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70073">
            <a:off x="1016735" y="3517214"/>
            <a:ext cx="1337642" cy="204411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65329">
            <a:off x="5713021" y="1151132"/>
            <a:ext cx="2936606" cy="28380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053583">
            <a:off x="5522128" y="4510511"/>
            <a:ext cx="3756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Training Videos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018" y="779642"/>
            <a:ext cx="1812305" cy="233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80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460" y="1956687"/>
            <a:ext cx="2961014" cy="224891"/>
          </a:xfrm>
          <a:ln>
            <a:solidFill>
              <a:schemeClr val="tx2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62774" y="6381752"/>
            <a:ext cx="641525" cy="74416"/>
          </a:xfrm>
        </p:spPr>
        <p:txBody>
          <a:bodyPr/>
          <a:lstStyle/>
          <a:p>
            <a:fld id="{35310C42-D73C-4CED-9A03-7422DEE441D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71" y="3164992"/>
            <a:ext cx="2996131" cy="224820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18" y="787923"/>
            <a:ext cx="2996131" cy="224820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317" y="3169679"/>
            <a:ext cx="2996131" cy="224820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456" y="832584"/>
            <a:ext cx="2996131" cy="224820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Title 1"/>
          <p:cNvSpPr txBox="1">
            <a:spLocks/>
          </p:cNvSpPr>
          <p:nvPr/>
        </p:nvSpPr>
        <p:spPr bwMode="gray">
          <a:xfrm>
            <a:off x="0" y="-11112"/>
            <a:ext cx="91440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en-US" kern="0" dirty="0"/>
              <a:t>CUI Overview Video (11 Minutes)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7233" y="3609405"/>
            <a:ext cx="3393467" cy="254635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5266" y="929500"/>
            <a:ext cx="3393467" cy="254635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5075" y="1468618"/>
            <a:ext cx="1298325" cy="167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44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CUI Blog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0C42-D73C-4CED-9A03-7422DEE441D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442" y="2788557"/>
            <a:ext cx="1833058" cy="3315444"/>
          </a:xfrm>
          <a:prstGeom prst="rect">
            <a:avLst/>
          </a:prstGeom>
          <a:ln w="28575">
            <a:solidFill>
              <a:srgbClr val="1D528D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11" y="947466"/>
            <a:ext cx="6971989" cy="1729892"/>
          </a:xfrm>
          <a:prstGeom prst="rect">
            <a:avLst/>
          </a:prstGeom>
          <a:ln w="28575">
            <a:solidFill>
              <a:srgbClr val="1D528D"/>
            </a:solidFill>
          </a:ln>
        </p:spPr>
      </p:pic>
      <p:sp>
        <p:nvSpPr>
          <p:cNvPr id="9" name="Right Arrow 8"/>
          <p:cNvSpPr/>
          <p:nvPr/>
        </p:nvSpPr>
        <p:spPr>
          <a:xfrm>
            <a:off x="5247118" y="3644820"/>
            <a:ext cx="891508" cy="487111"/>
          </a:xfrm>
          <a:prstGeom prst="rightArrow">
            <a:avLst/>
          </a:prstGeom>
          <a:ln w="28575">
            <a:solidFill>
              <a:srgbClr val="1D52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0C42-D73C-4CED-9A03-7422DEE441D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729" y="860186"/>
            <a:ext cx="5102794" cy="5102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777" y="2277208"/>
            <a:ext cx="1778754" cy="229253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463857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499" y="839827"/>
            <a:ext cx="8791575" cy="5143501"/>
          </a:xfrm>
        </p:spPr>
        <p:txBody>
          <a:bodyPr/>
          <a:lstStyle/>
          <a:p>
            <a:r>
              <a:rPr lang="en-US" sz="2400" dirty="0"/>
              <a:t>Why protect CUI?</a:t>
            </a:r>
          </a:p>
          <a:p>
            <a:r>
              <a:rPr lang="en-US" sz="2400" dirty="0"/>
              <a:t>Existing Agency Policy and Procedure</a:t>
            </a:r>
          </a:p>
          <a:p>
            <a:r>
              <a:rPr lang="en-US" sz="2400" dirty="0"/>
              <a:t>Laws, Regulations, and Government-wide policies (</a:t>
            </a:r>
            <a:r>
              <a:rPr lang="en-US" sz="2400" dirty="0" err="1"/>
              <a:t>LRGWP</a:t>
            </a:r>
            <a:r>
              <a:rPr lang="en-US" sz="2400" dirty="0"/>
              <a:t>)</a:t>
            </a:r>
          </a:p>
          <a:p>
            <a:r>
              <a:rPr lang="en-US" sz="2400" dirty="0"/>
              <a:t>An Information Security Reform</a:t>
            </a:r>
          </a:p>
          <a:p>
            <a:r>
              <a:rPr lang="en-US" sz="2400" dirty="0"/>
              <a:t>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0C42-D73C-4CED-9A03-7422DEE441D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11" y="2466481"/>
            <a:ext cx="3516847" cy="351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10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What is Controlled Unclassified Information (CUI)?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212" y="915943"/>
            <a:ext cx="8791575" cy="5143501"/>
          </a:xfrm>
        </p:spPr>
        <p:txBody>
          <a:bodyPr/>
          <a:lstStyle/>
          <a:p>
            <a:r>
              <a:rPr lang="en-US" sz="2400" dirty="0">
                <a:solidFill>
                  <a:srgbClr val="C00000"/>
                </a:solidFill>
              </a:rPr>
              <a:t>CUI is information that needs protection. </a:t>
            </a:r>
            <a:r>
              <a:rPr lang="en-US" sz="2400" dirty="0"/>
              <a:t> Laws, Regulations, or Government wide policies call for this information to be protected.  </a:t>
            </a:r>
          </a:p>
          <a:p>
            <a:endParaRPr lang="en-US" sz="2400" dirty="0"/>
          </a:p>
          <a:p>
            <a:endParaRPr lang="en-US" sz="2400" dirty="0"/>
          </a:p>
          <a:p>
            <a:pPr lvl="1">
              <a:spcAft>
                <a:spcPts val="600"/>
              </a:spcAft>
            </a:pPr>
            <a:r>
              <a:rPr lang="en-US" sz="2000" dirty="0"/>
              <a:t>The </a:t>
            </a:r>
            <a:r>
              <a:rPr lang="en-US" sz="2000" b="1" dirty="0"/>
              <a:t>CUI Registry </a:t>
            </a:r>
            <a:r>
              <a:rPr lang="en-US" sz="2000" dirty="0"/>
              <a:t>provides information on the specific categories of information that the Executive branch protects.   The CUI Registry can be found at: </a:t>
            </a:r>
          </a:p>
          <a:p>
            <a:pPr lvl="1">
              <a:spcAft>
                <a:spcPts val="600"/>
              </a:spcAft>
            </a:pPr>
            <a:endParaRPr lang="en-US" sz="2000" dirty="0"/>
          </a:p>
          <a:p>
            <a:pPr lvl="1">
              <a:spcAft>
                <a:spcPts val="600"/>
              </a:spcAft>
            </a:pPr>
            <a:endParaRPr lang="en-US" sz="2000" dirty="0"/>
          </a:p>
          <a:p>
            <a:pPr marL="457200" lvl="1" indent="0" algn="ctr">
              <a:spcAft>
                <a:spcPts val="600"/>
              </a:spcAft>
              <a:buNone/>
            </a:pPr>
            <a:r>
              <a:rPr lang="en-US" sz="3600" dirty="0"/>
              <a:t>https://www.archives.gov/cui</a:t>
            </a:r>
          </a:p>
          <a:p>
            <a:pPr lvl="1">
              <a:spcAft>
                <a:spcPts val="600"/>
              </a:spcAft>
            </a:pPr>
            <a:endParaRPr lang="en-US" sz="2000" dirty="0"/>
          </a:p>
          <a:p>
            <a:pPr lvl="1">
              <a:spcAft>
                <a:spcPts val="600"/>
              </a:spcAft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0C42-D73C-4CED-9A03-7422DEE441D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13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CUI includes, but is not limited to: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0C42-D73C-4CED-9A03-7422DEE441D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19" y="2357318"/>
            <a:ext cx="8080761" cy="373693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8596" y="695325"/>
            <a:ext cx="820003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spcBef>
                <a:spcPts val="300"/>
              </a:spcBef>
              <a:buChar char="–"/>
            </a:pPr>
            <a:r>
              <a:rPr lang="en-US" dirty="0">
                <a:latin typeface="Franklin Gothic Medium Cond" pitchFamily="34" charset="0"/>
              </a:rPr>
              <a:t>Privacy (including Health)</a:t>
            </a:r>
          </a:p>
          <a:p>
            <a:pPr marL="742950" lvl="1" indent="-285750">
              <a:spcBef>
                <a:spcPts val="300"/>
              </a:spcBef>
              <a:buChar char="–"/>
            </a:pPr>
            <a:r>
              <a:rPr lang="en-US" dirty="0">
                <a:latin typeface="Franklin Gothic Medium Cond" pitchFamily="34" charset="0"/>
              </a:rPr>
              <a:t>Tax</a:t>
            </a:r>
          </a:p>
          <a:p>
            <a:pPr marL="742950" lvl="1" indent="-285750">
              <a:spcBef>
                <a:spcPts val="300"/>
              </a:spcBef>
              <a:buChar char="–"/>
            </a:pPr>
            <a:r>
              <a:rPr lang="en-US" dirty="0">
                <a:latin typeface="Franklin Gothic Medium Cond" pitchFamily="34" charset="0"/>
              </a:rPr>
              <a:t>Law Enforcement</a:t>
            </a:r>
          </a:p>
          <a:p>
            <a:pPr marL="742950" lvl="1" indent="-285750">
              <a:spcBef>
                <a:spcPts val="300"/>
              </a:spcBef>
              <a:buChar char="–"/>
            </a:pPr>
            <a:r>
              <a:rPr lang="en-US" dirty="0">
                <a:latin typeface="Franklin Gothic Medium Cond" pitchFamily="34" charset="0"/>
              </a:rPr>
              <a:t>Critical Infrastructure</a:t>
            </a:r>
          </a:p>
          <a:p>
            <a:pPr marL="742950" lvl="1" indent="-285750">
              <a:spcBef>
                <a:spcPts val="300"/>
              </a:spcBef>
              <a:buChar char="–"/>
            </a:pPr>
            <a:r>
              <a:rPr lang="en-US" dirty="0">
                <a:latin typeface="Franklin Gothic Medium Cond" pitchFamily="34" charset="0"/>
              </a:rPr>
              <a:t>Export Control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32300" y="664548"/>
            <a:ext cx="4572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spcBef>
                <a:spcPts val="300"/>
              </a:spcBef>
              <a:buChar char="–"/>
            </a:pPr>
            <a:r>
              <a:rPr lang="en-US" dirty="0">
                <a:latin typeface="Franklin Gothic Medium Cond" pitchFamily="34" charset="0"/>
              </a:rPr>
              <a:t>Financial</a:t>
            </a:r>
          </a:p>
          <a:p>
            <a:pPr marL="742950" lvl="1" indent="-285750">
              <a:spcBef>
                <a:spcPts val="300"/>
              </a:spcBef>
              <a:buChar char="–"/>
            </a:pPr>
            <a:r>
              <a:rPr lang="en-US" dirty="0">
                <a:latin typeface="Franklin Gothic Medium Cond" pitchFamily="34" charset="0"/>
              </a:rPr>
              <a:t>Intelligence </a:t>
            </a:r>
          </a:p>
          <a:p>
            <a:pPr marL="742950" lvl="1" indent="-285750">
              <a:spcBef>
                <a:spcPts val="300"/>
              </a:spcBef>
              <a:buChar char="–"/>
            </a:pPr>
            <a:r>
              <a:rPr lang="en-US" dirty="0">
                <a:latin typeface="Franklin Gothic Medium Cond" pitchFamily="34" charset="0"/>
              </a:rPr>
              <a:t>Privilege</a:t>
            </a:r>
          </a:p>
          <a:p>
            <a:pPr marL="742950" lvl="1" indent="-285750">
              <a:spcBef>
                <a:spcPts val="300"/>
              </a:spcBef>
              <a:buChar char="–"/>
            </a:pPr>
            <a:r>
              <a:rPr lang="en-US" dirty="0">
                <a:latin typeface="Franklin Gothic Medium Cond" pitchFamily="34" charset="0"/>
              </a:rPr>
              <a:t>Unclassified Nuclear</a:t>
            </a:r>
          </a:p>
          <a:p>
            <a:pPr marL="742950" lvl="1" indent="-285750">
              <a:spcBef>
                <a:spcPts val="300"/>
              </a:spcBef>
              <a:buChar char="–"/>
            </a:pPr>
            <a:r>
              <a:rPr lang="en-US" dirty="0">
                <a:latin typeface="Franklin Gothic Medium Cond" pitchFamily="34" charset="0"/>
              </a:rPr>
              <a:t>Procurement and Acquisition</a:t>
            </a:r>
          </a:p>
        </p:txBody>
      </p:sp>
    </p:spTree>
    <p:extLst>
      <p:ext uri="{BB962C8B-B14F-4D97-AF65-F5344CB8AC3E}">
        <p14:creationId xmlns:p14="http://schemas.microsoft.com/office/powerpoint/2010/main" val="1698579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protect CUI?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499" y="878834"/>
            <a:ext cx="8791575" cy="5143501"/>
          </a:xfrm>
        </p:spPr>
        <p:txBody>
          <a:bodyPr/>
          <a:lstStyle/>
          <a:p>
            <a:pPr lvl="1"/>
            <a:endParaRPr lang="en-US" sz="2000" dirty="0"/>
          </a:p>
          <a:p>
            <a:pPr marL="342900" lvl="1" indent="-342900"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ea typeface="+mn-ea"/>
                <a:cs typeface="+mn-cs"/>
              </a:rPr>
              <a:t>The loss or improper safeguarding of CUI could be expected to have a </a:t>
            </a:r>
            <a:r>
              <a:rPr lang="en-US" dirty="0">
                <a:solidFill>
                  <a:srgbClr val="C00000"/>
                </a:solidFill>
                <a:ea typeface="+mn-ea"/>
                <a:cs typeface="+mn-cs"/>
              </a:rPr>
              <a:t>serious adverse effect </a:t>
            </a:r>
            <a:r>
              <a:rPr lang="en-US" dirty="0">
                <a:ea typeface="+mn-ea"/>
                <a:cs typeface="+mn-cs"/>
              </a:rPr>
              <a:t>on organizational operations, organizational assets, or individuals. </a:t>
            </a:r>
          </a:p>
          <a:p>
            <a:pPr marL="342900" lvl="1" indent="-342900"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§"/>
            </a:pPr>
            <a:endParaRPr lang="en-US" dirty="0">
              <a:ea typeface="+mn-ea"/>
              <a:cs typeface="+mn-cs"/>
            </a:endParaRPr>
          </a:p>
          <a:p>
            <a:pPr marL="742950" lvl="2" indent="-342900">
              <a:lnSpc>
                <a:spcPct val="95000"/>
              </a:lnSpc>
              <a:buFont typeface="Franklin Gothic Medium Cond" panose="020B0606030402020204" pitchFamily="34" charset="0"/>
              <a:buChar char="―"/>
            </a:pPr>
            <a:r>
              <a:rPr lang="en-US" dirty="0"/>
              <a:t>degradation in mission capability; </a:t>
            </a:r>
          </a:p>
          <a:p>
            <a:pPr marL="742950" lvl="2" indent="-342900">
              <a:lnSpc>
                <a:spcPct val="95000"/>
              </a:lnSpc>
              <a:buFont typeface="Franklin Gothic Medium Cond" panose="020B0606030402020204" pitchFamily="34" charset="0"/>
              <a:buChar char="―"/>
            </a:pPr>
            <a:endParaRPr lang="en-US" dirty="0"/>
          </a:p>
          <a:p>
            <a:pPr marL="742950" lvl="2" indent="-342900">
              <a:lnSpc>
                <a:spcPct val="95000"/>
              </a:lnSpc>
              <a:buFont typeface="Franklin Gothic Medium Cond" panose="020B0606030402020204" pitchFamily="34" charset="0"/>
              <a:buChar char="―"/>
            </a:pPr>
            <a:r>
              <a:rPr lang="en-US" dirty="0"/>
              <a:t>damage to organizational assets; </a:t>
            </a:r>
          </a:p>
          <a:p>
            <a:pPr marL="742950" lvl="2" indent="-342900">
              <a:lnSpc>
                <a:spcPct val="95000"/>
              </a:lnSpc>
              <a:buFont typeface="Franklin Gothic Medium Cond" panose="020B0606030402020204" pitchFamily="34" charset="0"/>
              <a:buChar char="―"/>
            </a:pPr>
            <a:endParaRPr lang="en-US" dirty="0"/>
          </a:p>
          <a:p>
            <a:pPr marL="742950" lvl="2" indent="-342900">
              <a:lnSpc>
                <a:spcPct val="95000"/>
              </a:lnSpc>
              <a:buFont typeface="Franklin Gothic Medium Cond" panose="020B0606030402020204" pitchFamily="34" charset="0"/>
              <a:buChar char="―"/>
            </a:pPr>
            <a:r>
              <a:rPr lang="en-US" dirty="0"/>
              <a:t>financial loss; or </a:t>
            </a:r>
          </a:p>
          <a:p>
            <a:pPr marL="742950" lvl="2" indent="-342900">
              <a:lnSpc>
                <a:spcPct val="95000"/>
              </a:lnSpc>
              <a:buFont typeface="Franklin Gothic Medium Cond" panose="020B0606030402020204" pitchFamily="34" charset="0"/>
              <a:buChar char="―"/>
            </a:pPr>
            <a:endParaRPr lang="en-US" dirty="0"/>
          </a:p>
          <a:p>
            <a:pPr marL="742950" lvl="2" indent="-342900">
              <a:lnSpc>
                <a:spcPct val="95000"/>
              </a:lnSpc>
              <a:buFont typeface="Franklin Gothic Medium Cond" panose="020B0606030402020204" pitchFamily="34" charset="0"/>
              <a:buChar char="―"/>
            </a:pPr>
            <a:r>
              <a:rPr lang="en-US" dirty="0"/>
              <a:t>harm to individuals</a:t>
            </a:r>
            <a:endParaRPr lang="en-US" dirty="0">
              <a:ea typeface="+mn-ea"/>
              <a:cs typeface="+mn-cs"/>
            </a:endParaRPr>
          </a:p>
          <a:p>
            <a:pPr marL="742950" lvl="2" indent="-342900">
              <a:lnSpc>
                <a:spcPct val="95000"/>
              </a:lnSpc>
              <a:buFont typeface="Franklin Gothic Medium Cond" panose="020B0606030402020204" pitchFamily="34" charset="0"/>
              <a:buChar char="―"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0C42-D73C-4CED-9A03-7422DEE441D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46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LRGWP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Laws, Regulations, and Government-wide policies (LRGWP) identified what to protect but failed to say how.</a:t>
            </a:r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dirty="0"/>
              <a:t>Agencies took steps to </a:t>
            </a:r>
            <a:r>
              <a:rPr lang="en-US" sz="2400" b="1" u="sng" dirty="0"/>
              <a:t>define protection</a:t>
            </a:r>
            <a:r>
              <a:rPr lang="en-US" sz="2400" b="1" dirty="0"/>
              <a:t> </a:t>
            </a:r>
            <a:r>
              <a:rPr lang="en-US" sz="2400" dirty="0"/>
              <a:t>through the issuance of policy and procedure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342900" lvl="1" indent="-342900"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b="1" dirty="0">
                <a:solidFill>
                  <a:srgbClr val="C00000"/>
                </a:solidFill>
                <a:ea typeface="+mn-ea"/>
                <a:cs typeface="+mn-cs"/>
              </a:rPr>
              <a:t>Lack of oversight over sensitive information programs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0C42-D73C-4CED-9A03-7422DEE441D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91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Security Reform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2D5F-B533-4B8A-8837-4F3E2A47057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22975" y="1025950"/>
            <a:ext cx="7965347" cy="4949825"/>
          </a:xfrm>
        </p:spPr>
        <p:txBody>
          <a:bodyPr/>
          <a:lstStyle/>
          <a:p>
            <a:pPr lvl="0"/>
            <a:r>
              <a:rPr lang="en-US" dirty="0"/>
              <a:t>Clarifies what to protect</a:t>
            </a:r>
          </a:p>
          <a:p>
            <a:pPr lvl="0"/>
            <a:r>
              <a:rPr lang="en-US" dirty="0"/>
              <a:t>Defines safeguarding</a:t>
            </a:r>
          </a:p>
          <a:p>
            <a:r>
              <a:rPr lang="en-US" dirty="0"/>
              <a:t>Reinforces existing </a:t>
            </a:r>
            <a:r>
              <a:rPr lang="en-US" dirty="0" err="1"/>
              <a:t>LRGWP</a:t>
            </a:r>
            <a:endParaRPr lang="en-US" dirty="0"/>
          </a:p>
          <a:p>
            <a:r>
              <a:rPr lang="en-US" dirty="0"/>
              <a:t>Promotes authorized information sharing</a:t>
            </a:r>
          </a:p>
          <a:p>
            <a:pPr lvl="0"/>
            <a:endParaRPr lang="en-US" dirty="0"/>
          </a:p>
        </p:txBody>
      </p:sp>
      <p:pic>
        <p:nvPicPr>
          <p:cNvPr id="8" name="Picture 2" descr="Image result for order to chaos image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674375"/>
            <a:ext cx="9144000" cy="254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34" y="3674375"/>
            <a:ext cx="3891643" cy="254782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8984" y="3827854"/>
            <a:ext cx="1732014" cy="224012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764" y="3745951"/>
            <a:ext cx="1868234" cy="240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82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153" y="1244774"/>
            <a:ext cx="2587147" cy="334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protect and How we protect 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2D5F-B533-4B8A-8837-4F3E2A47057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89" y="2013565"/>
            <a:ext cx="3335337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157" y="1994978"/>
            <a:ext cx="3106047" cy="413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19718179">
            <a:off x="5406196" y="3260436"/>
            <a:ext cx="2929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32 CFR 2002</a:t>
            </a:r>
          </a:p>
        </p:txBody>
      </p:sp>
    </p:spTree>
    <p:extLst>
      <p:ext uri="{BB962C8B-B14F-4D97-AF65-F5344CB8AC3E}">
        <p14:creationId xmlns:p14="http://schemas.microsoft.com/office/powerpoint/2010/main" val="390335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Federal Acquisition Regulation (FY19)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0C42-D73C-4CED-9A03-7422DEE441D8}" type="slidenum">
              <a:rPr lang="en-US">
                <a:solidFill>
                  <a:srgbClr val="FFFFFF"/>
                </a:solidFill>
              </a:rPr>
              <a:pPr/>
              <a:t>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2" r="17233"/>
          <a:stretch/>
        </p:blipFill>
        <p:spPr bwMode="auto">
          <a:xfrm>
            <a:off x="2862469" y="2538808"/>
            <a:ext cx="429370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728202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“This FAR rule is necessary to ensure uniform implementation of the requirements of the CUI program in </a:t>
            </a:r>
            <a:r>
              <a:rPr lang="en-US" sz="2000" dirty="0">
                <a:solidFill>
                  <a:srgbClr val="C00000"/>
                </a:solidFill>
              </a:rPr>
              <a:t>contracts across the government</a:t>
            </a:r>
            <a:r>
              <a:rPr lang="en-US" sz="2000" dirty="0"/>
              <a:t>, thereby avoiding potentially inconsistent agency-level action.” –Unified Agenda</a:t>
            </a:r>
            <a:endParaRPr lang="en-US" sz="2000" dirty="0">
              <a:solidFill>
                <a:srgbClr val="1D528D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962418203"/>
      </p:ext>
    </p:extLst>
  </p:cSld>
  <p:clrMapOvr>
    <a:masterClrMapping/>
  </p:clrMapOvr>
</p:sld>
</file>

<file path=ppt/theme/theme1.xml><?xml version="1.0" encoding="utf-8"?>
<a:theme xmlns:a="http://schemas.openxmlformats.org/drawingml/2006/main" name="Sample presentation slides(2)">
  <a:themeElements>
    <a:clrScheme name="ms01_1 1">
      <a:dk1>
        <a:srgbClr val="1D528D"/>
      </a:dk1>
      <a:lt1>
        <a:srgbClr val="FFFFFF"/>
      </a:lt1>
      <a:dk2>
        <a:srgbClr val="000000"/>
      </a:dk2>
      <a:lt2>
        <a:srgbClr val="CACACA"/>
      </a:lt2>
      <a:accent1>
        <a:srgbClr val="0099CC"/>
      </a:accent1>
      <a:accent2>
        <a:srgbClr val="BFA907"/>
      </a:accent2>
      <a:accent3>
        <a:srgbClr val="FFFFFF"/>
      </a:accent3>
      <a:accent4>
        <a:srgbClr val="174578"/>
      </a:accent4>
      <a:accent5>
        <a:srgbClr val="AACAE2"/>
      </a:accent5>
      <a:accent6>
        <a:srgbClr val="AD9906"/>
      </a:accent6>
      <a:hlink>
        <a:srgbClr val="6E81E0"/>
      </a:hlink>
      <a:folHlink>
        <a:srgbClr val="009999"/>
      </a:folHlink>
    </a:clrScheme>
    <a:fontScheme name="ms01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s01_1 1">
        <a:dk1>
          <a:srgbClr val="1D528D"/>
        </a:dk1>
        <a:lt1>
          <a:srgbClr val="FFFFFF"/>
        </a:lt1>
        <a:dk2>
          <a:srgbClr val="000000"/>
        </a:dk2>
        <a:lt2>
          <a:srgbClr val="CACACA"/>
        </a:lt2>
        <a:accent1>
          <a:srgbClr val="0099CC"/>
        </a:accent1>
        <a:accent2>
          <a:srgbClr val="BFA907"/>
        </a:accent2>
        <a:accent3>
          <a:srgbClr val="FFFFFF"/>
        </a:accent3>
        <a:accent4>
          <a:srgbClr val="174578"/>
        </a:accent4>
        <a:accent5>
          <a:srgbClr val="AACAE2"/>
        </a:accent5>
        <a:accent6>
          <a:srgbClr val="AD9906"/>
        </a:accent6>
        <a:hlink>
          <a:srgbClr val="6E81E0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01_1 2">
        <a:dk1>
          <a:srgbClr val="4E40A4"/>
        </a:dk1>
        <a:lt1>
          <a:srgbClr val="FFFFFF"/>
        </a:lt1>
        <a:dk2>
          <a:srgbClr val="000000"/>
        </a:dk2>
        <a:lt2>
          <a:srgbClr val="CACACA"/>
        </a:lt2>
        <a:accent1>
          <a:srgbClr val="8B65E9"/>
        </a:accent1>
        <a:accent2>
          <a:srgbClr val="008080"/>
        </a:accent2>
        <a:accent3>
          <a:srgbClr val="FFFFFF"/>
        </a:accent3>
        <a:accent4>
          <a:srgbClr val="41358B"/>
        </a:accent4>
        <a:accent5>
          <a:srgbClr val="C4B8F2"/>
        </a:accent5>
        <a:accent6>
          <a:srgbClr val="007373"/>
        </a:accent6>
        <a:hlink>
          <a:srgbClr val="0066CC"/>
        </a:hlink>
        <a:folHlink>
          <a:srgbClr val="8AB15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01_1 3">
        <a:dk1>
          <a:srgbClr val="666699"/>
        </a:dk1>
        <a:lt1>
          <a:srgbClr val="FFFFFF"/>
        </a:lt1>
        <a:dk2>
          <a:srgbClr val="000000"/>
        </a:dk2>
        <a:lt2>
          <a:srgbClr val="CACACA"/>
        </a:lt2>
        <a:accent1>
          <a:srgbClr val="72B88E"/>
        </a:accent1>
        <a:accent2>
          <a:srgbClr val="C78DD7"/>
        </a:accent2>
        <a:accent3>
          <a:srgbClr val="FFFFFF"/>
        </a:accent3>
        <a:accent4>
          <a:srgbClr val="565682"/>
        </a:accent4>
        <a:accent5>
          <a:srgbClr val="BCD8C6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Sample presentation slides(2)</Template>
  <TotalTime>9117</TotalTime>
  <Words>605</Words>
  <Application>Microsoft Office PowerPoint</Application>
  <PresentationFormat>On-screen Show (4:3)</PresentationFormat>
  <Paragraphs>123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Calibri</vt:lpstr>
      <vt:lpstr>Franklin Gothic Book</vt:lpstr>
      <vt:lpstr>Franklin Gothic Demi Cond</vt:lpstr>
      <vt:lpstr>Franklin Gothic Medium Cond</vt:lpstr>
      <vt:lpstr>Times New Roman</vt:lpstr>
      <vt:lpstr>Wingdings</vt:lpstr>
      <vt:lpstr>Sample presentation slides(2)</vt:lpstr>
      <vt:lpstr>1_Default Design</vt:lpstr>
      <vt:lpstr>2_Default Design</vt:lpstr>
      <vt:lpstr>3_Default Design</vt:lpstr>
      <vt:lpstr>4_Default Design</vt:lpstr>
      <vt:lpstr>5_Default Design</vt:lpstr>
      <vt:lpstr>PowerPoint Presentation</vt:lpstr>
      <vt:lpstr>Outline</vt:lpstr>
      <vt:lpstr>What is Controlled Unclassified Information (CUI)?</vt:lpstr>
      <vt:lpstr>CUI includes, but is not limited to:</vt:lpstr>
      <vt:lpstr>Why protect CUI?</vt:lpstr>
      <vt:lpstr>LRGWP</vt:lpstr>
      <vt:lpstr>Information Security Reform</vt:lpstr>
      <vt:lpstr>What we protect and How we protect it</vt:lpstr>
      <vt:lpstr>Federal Acquisition Regulation (FY19)</vt:lpstr>
      <vt:lpstr>Implementation</vt:lpstr>
      <vt:lpstr>CUI Basic and CUI Specified</vt:lpstr>
      <vt:lpstr>Controlled Environments</vt:lpstr>
      <vt:lpstr>Assessing physical environments</vt:lpstr>
      <vt:lpstr>Assessing  electronic Environments</vt:lpstr>
      <vt:lpstr>Other Considerations </vt:lpstr>
      <vt:lpstr>Products to assist</vt:lpstr>
      <vt:lpstr>PowerPoint Presentation</vt:lpstr>
      <vt:lpstr>CUI Blog </vt:lpstr>
      <vt:lpstr>Questions?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Controlled Unclassified Information (CUI) Program</dc:title>
  <dc:creator>C² Technologies, Inc.</dc:creator>
  <cp:lastModifiedBy>Diane Burke</cp:lastModifiedBy>
  <cp:revision>701</cp:revision>
  <cp:lastPrinted>2018-07-27T11:09:46Z</cp:lastPrinted>
  <dcterms:created xsi:type="dcterms:W3CDTF">2013-05-15T19:54:24Z</dcterms:created>
  <dcterms:modified xsi:type="dcterms:W3CDTF">2020-02-25T19:39:24Z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TC011367961033</vt:lpwstr>
  </property>
</Properties>
</file>